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7" r:id="rId2"/>
    <p:sldId id="263" r:id="rId3"/>
    <p:sldId id="538" r:id="rId4"/>
    <p:sldId id="540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34" r:id="rId15"/>
    <p:sldId id="550" r:id="rId16"/>
    <p:sldId id="536" r:id="rId17"/>
    <p:sldId id="537" r:id="rId18"/>
    <p:sldId id="551" r:id="rId19"/>
    <p:sldId id="552" r:id="rId20"/>
    <p:sldId id="535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4" r:id="rId31"/>
    <p:sldId id="562" r:id="rId32"/>
    <p:sldId id="563" r:id="rId33"/>
    <p:sldId id="565" r:id="rId34"/>
    <p:sldId id="568" r:id="rId35"/>
    <p:sldId id="567" r:id="rId36"/>
    <p:sldId id="569" r:id="rId37"/>
    <p:sldId id="570" r:id="rId38"/>
    <p:sldId id="571" r:id="rId39"/>
    <p:sldId id="572" r:id="rId40"/>
    <p:sldId id="579" r:id="rId41"/>
    <p:sldId id="634" r:id="rId42"/>
    <p:sldId id="573" r:id="rId43"/>
    <p:sldId id="595" r:id="rId44"/>
    <p:sldId id="574" r:id="rId45"/>
    <p:sldId id="596" r:id="rId46"/>
    <p:sldId id="575" r:id="rId47"/>
    <p:sldId id="597" r:id="rId48"/>
    <p:sldId id="576" r:id="rId49"/>
    <p:sldId id="592" r:id="rId50"/>
    <p:sldId id="598" r:id="rId51"/>
    <p:sldId id="577" r:id="rId52"/>
    <p:sldId id="593" r:id="rId53"/>
    <p:sldId id="594" r:id="rId54"/>
    <p:sldId id="615" r:id="rId55"/>
    <p:sldId id="635" r:id="rId56"/>
    <p:sldId id="580" r:id="rId57"/>
    <p:sldId id="616" r:id="rId58"/>
    <p:sldId id="639" r:id="rId59"/>
    <p:sldId id="640" r:id="rId60"/>
    <p:sldId id="641" r:id="rId61"/>
    <p:sldId id="642" r:id="rId62"/>
    <p:sldId id="582" r:id="rId63"/>
    <p:sldId id="581" r:id="rId64"/>
    <p:sldId id="583" r:id="rId65"/>
    <p:sldId id="584" r:id="rId66"/>
    <p:sldId id="585" r:id="rId67"/>
    <p:sldId id="586" r:id="rId68"/>
    <p:sldId id="587" r:id="rId69"/>
    <p:sldId id="588" r:id="rId70"/>
    <p:sldId id="589" r:id="rId71"/>
    <p:sldId id="532" r:id="rId72"/>
    <p:sldId id="600" r:id="rId73"/>
    <p:sldId id="601" r:id="rId74"/>
    <p:sldId id="613" r:id="rId75"/>
    <p:sldId id="602" r:id="rId76"/>
    <p:sldId id="603" r:id="rId77"/>
    <p:sldId id="604" r:id="rId78"/>
    <p:sldId id="605" r:id="rId79"/>
    <p:sldId id="606" r:id="rId80"/>
    <p:sldId id="607" r:id="rId81"/>
    <p:sldId id="608" r:id="rId82"/>
    <p:sldId id="609" r:id="rId83"/>
    <p:sldId id="610" r:id="rId84"/>
    <p:sldId id="611" r:id="rId85"/>
    <p:sldId id="612" r:id="rId86"/>
    <p:sldId id="617" r:id="rId87"/>
    <p:sldId id="623" r:id="rId88"/>
    <p:sldId id="618" r:id="rId89"/>
    <p:sldId id="619" r:id="rId90"/>
    <p:sldId id="622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631" r:id="rId99"/>
    <p:sldId id="632" r:id="rId100"/>
    <p:sldId id="643" r:id="rId101"/>
    <p:sldId id="644" r:id="rId102"/>
    <p:sldId id="590" r:id="rId103"/>
    <p:sldId id="591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CBD947"/>
    <a:srgbClr val="FF40FF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51" autoAdjust="0"/>
    <p:restoredTop sz="94566"/>
  </p:normalViewPr>
  <p:slideViewPr>
    <p:cSldViewPr snapToGrid="0">
      <p:cViewPr varScale="1">
        <p:scale>
          <a:sx n="138" d="100"/>
          <a:sy n="138" d="100"/>
        </p:scale>
        <p:origin x="106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rgbClr val="7030A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6202-48DA-9CB5-D4EFF4CA8287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6202-48DA-9CB5-D4EFF4CA8287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rgbClr val="7030A0"/>
                </a:solidFill>
                <a:ln w="127000">
                  <a:solidFill>
                    <a:srgbClr val="7030A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202-48DA-9CB5-D4EFF4CA8287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FFC00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6202-48DA-9CB5-D4EFF4CA8287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6202-48DA-9CB5-D4EFF4CA8287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0070C0"/>
                </a:solidFill>
                <a:ln w="127000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6202-48DA-9CB5-D4EFF4CA8287}"/>
              </c:ext>
            </c:extLst>
          </c:dPt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1/23/26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759D-0D7E-1AD5-950A-88F9C4AB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C8684-F694-8798-6417-F05E4C404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636EF-1264-1438-D99C-7C15BD4EC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3CB48-E95F-FA51-D2E4-8EE339F2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4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36.png"/><Relationship Id="rId4" Type="http://schemas.openxmlformats.org/officeDocument/2006/relationships/image" Target="../media/image150.png"/><Relationship Id="rId9" Type="http://schemas.openxmlformats.org/officeDocument/2006/relationships/image" Target="../media/image4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50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83.svg"/><Relationship Id="rId9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0.png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4.png"/><Relationship Id="rId7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45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8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43.png"/><Relationship Id="rId5" Type="http://schemas.openxmlformats.org/officeDocument/2006/relationships/image" Target="../media/image83.sv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</a:t>
            </a:r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Gaussian Mixture Models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26540A-D06A-77C6-624B-9D023F43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7452E1F1-9CCC-2C8B-D11F-C2C9B48A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60E127-110B-BA4F-FA48-47E52E345BD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2FC33-2E80-3D81-9269-694B8CB56108}"/>
              </a:ext>
            </a:extLst>
          </p:cNvPr>
          <p:cNvSpPr txBox="1"/>
          <p:nvPr/>
        </p:nvSpPr>
        <p:spPr>
          <a:xfrm>
            <a:off x="843530" y="5786003"/>
            <a:ext cx="105049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</a:t>
            </a:r>
            <a:r>
              <a:rPr lang="en-US" sz="2500" b="1" dirty="0"/>
              <a:t>y-axis represents </a:t>
            </a:r>
            <a:r>
              <a:rPr lang="en-US" sz="2500" dirty="0"/>
              <a:t>the relative probability of observing someone who is </a:t>
            </a:r>
          </a:p>
          <a:p>
            <a:pPr algn="ctr"/>
            <a:r>
              <a:rPr lang="en-US" sz="2500" dirty="0"/>
              <a:t>really short or, really tall or, who has an average height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8E0D4-97DB-85F8-8D73-D1F5AF95C08B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36899-2184-098A-7DF5-5C7E1E2511D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6914E-6F46-9080-9440-22E62E0E4DB7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B9660-F16C-140A-FF85-014C707ACEA3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19482-E95A-22DC-FB79-78B4A9B3C91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9128192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7F642-16FA-BAAF-49CA-70CD224D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35FCF8E-E0DE-70D7-940A-091856872A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9410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DB7DB4-E232-084E-70E1-7D7AFDD24CB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D1A5CC-16DE-1FE3-7875-CFE6833C2863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55631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225A0-4F78-9B89-1B82-BE62E82C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EC31-A727-70FC-C8D3-DC649F3F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New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AA74076-87C3-F00C-9028-7E1882AD4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55995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3585882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1671918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[165,60]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[[16.67, 16.67], [16.67, 16.67]]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[[16.67, 16.67], [16.67, 16.67]]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4C5C87-1EFB-AA97-C256-D3B720B4CD5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=[162, 57]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D49EB-600A-EAEE-D254-92823BF2FEA2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=[185, 80]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2F8C4E-F838-05B5-5C33-3977B26DD8B0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373339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42F8C4E-F838-05B5-5C33-3977B26D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3733394" cy="641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FC2250-8C19-812A-6712-6AB921CFB361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E3B2F-6013-0D44-90B8-6DD8741853ED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336470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6E3B2F-6013-0D44-90B8-6DD874185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3364704" cy="6415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928D9-FBB3-C01D-0AA8-90C7EBF68A19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AB73DA-357F-E3C1-433E-267C4AA33FA4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108A75-C4D3-E896-25D0-E9D18A09DAA4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3101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8152-C9A1-CAAB-DA98-4492FA3E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FE67-FE1E-B568-CA15-9BE5BE0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/>
              <a:t>Gaussian mixture models</a:t>
            </a:r>
          </a:p>
          <a:p>
            <a:pPr>
              <a:buFontTx/>
              <a:buChar char="-"/>
            </a:pPr>
            <a:r>
              <a:rPr lang="en-PH" dirty="0"/>
              <a:t>Flexible class of probability distributions</a:t>
            </a:r>
          </a:p>
          <a:p>
            <a:pPr>
              <a:buFontTx/>
              <a:buChar char="-"/>
            </a:pPr>
            <a:r>
              <a:rPr lang="en-PH" dirty="0"/>
              <a:t>Explain variation with hidden groupings or clusters of data</a:t>
            </a:r>
          </a:p>
          <a:p>
            <a:pPr>
              <a:buFontTx/>
              <a:buChar char="-"/>
            </a:pPr>
            <a:r>
              <a:rPr lang="en-PH" dirty="0"/>
              <a:t>Latent “membership” </a:t>
            </a:r>
          </a:p>
          <a:p>
            <a:pPr>
              <a:buFontTx/>
              <a:buChar char="-"/>
            </a:pPr>
            <a:r>
              <a:rPr lang="en-PH" dirty="0"/>
              <a:t>Feature values are Gaussian given</a:t>
            </a:r>
          </a:p>
        </p:txBody>
      </p:sp>
    </p:spTree>
    <p:extLst>
      <p:ext uri="{BB962C8B-B14F-4D97-AF65-F5344CB8AC3E}">
        <p14:creationId xmlns:p14="http://schemas.microsoft.com/office/powerpoint/2010/main" val="11181482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4ED2-CE85-8740-AB9B-254AA4ED8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3A9A-2B59-DB10-0E9D-42F6305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b="1" dirty="0"/>
                  <a:t>Expectation-Maximization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Compute soft membership probabilities, “responsibility”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𝒊𝒄</m:t>
                        </m:r>
                      </m:sub>
                    </m:sSub>
                  </m:oMath>
                </a14:m>
                <a:endParaRPr lang="en-PH" b="1" dirty="0"/>
              </a:p>
              <a:p>
                <a:pPr>
                  <a:buFontTx/>
                  <a:buChar char="-"/>
                </a:pPr>
                <a:r>
                  <a:rPr lang="en-PH" dirty="0"/>
                  <a:t>Update mixture component parameters g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Ascent on log-likelihood: convergent, but local optima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r>
                  <a:rPr lang="en-PH" b="1" dirty="0"/>
                  <a:t>Selecting the number of clusters</a:t>
                </a:r>
              </a:p>
              <a:p>
                <a:pPr marL="0" indent="0">
                  <a:buNone/>
                </a:pPr>
                <a:r>
                  <a:rPr lang="en-PH" dirty="0"/>
                  <a:t>- Penalized likelihood or validation data likelihood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4750D5-8A13-C697-2085-2925EC0C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D04E00CC-C520-617B-43DD-BB4569D5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D93D12-B3A8-BDF1-DD70-B8A9A8E4046A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439BA-E5C3-6B66-EB3A-E897244EFC6D}"/>
              </a:ext>
            </a:extLst>
          </p:cNvPr>
          <p:cNvSpPr txBox="1"/>
          <p:nvPr/>
        </p:nvSpPr>
        <p:spPr>
          <a:xfrm>
            <a:off x="1324060" y="5786003"/>
            <a:ext cx="95439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example, it is rare to see someone who is super short, so the bell</a:t>
            </a:r>
          </a:p>
          <a:p>
            <a:pPr algn="ctr"/>
            <a:r>
              <a:rPr lang="en-US" sz="2500" dirty="0"/>
              <a:t>shaped curve is low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861A-45BB-990A-9C7B-1A2E5026C3D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4FAA8-9E2D-5E23-6C1B-85F59A4FDB7D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30095-B3E0-7B55-889B-1D94AA72B2C4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2D7AC-517A-D3F3-6BF9-183BF230D7F8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F587A-CEE4-7B19-67AD-6FA3F48C8B58}"/>
              </a:ext>
            </a:extLst>
          </p:cNvPr>
          <p:cNvSpPr/>
          <p:nvPr/>
        </p:nvSpPr>
        <p:spPr>
          <a:xfrm>
            <a:off x="3272524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B33B-6933-875F-3686-4D0BF8ADE90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417482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B94059-02E2-3CBE-B2B2-EC924705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F1A34B61-1A8D-FFC2-2F58-3C00C414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56208-D572-C311-C0DD-B3CCFFF00E12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D2093-F3E7-1BC4-842D-49BBBEEC0BFC}"/>
              </a:ext>
            </a:extLst>
          </p:cNvPr>
          <p:cNvSpPr txBox="1"/>
          <p:nvPr/>
        </p:nvSpPr>
        <p:spPr>
          <a:xfrm>
            <a:off x="104190" y="5786003"/>
            <a:ext cx="119837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But it is quite common to see someone who is close to the average height so the curve</a:t>
            </a:r>
          </a:p>
          <a:p>
            <a:pPr algn="ctr"/>
            <a:r>
              <a:rPr lang="en-US" sz="2500" dirty="0"/>
              <a:t>is very tall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A227A-DEAC-0B3F-0667-F15FC8D2BC8D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222BC-123A-6E40-AE41-DB6EB586917C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212BE-2461-0C62-2011-311E8833E28C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9DEC1-329C-FE33-7537-13DEAD530080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E456D-2DA4-AE8D-58B9-A30032178724}"/>
              </a:ext>
            </a:extLst>
          </p:cNvPr>
          <p:cNvSpPr/>
          <p:nvPr/>
        </p:nvSpPr>
        <p:spPr>
          <a:xfrm>
            <a:off x="5114926" y="942975"/>
            <a:ext cx="2333624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D60BF-7FCC-98EC-6117-968E3A360875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19798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E0F39-6181-A67E-ECB3-300DBB8C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0BD1DE3-229C-4F8E-FDEB-7D2A6279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EB331-EC70-D0D1-2E59-9166BBCCBD2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0F147-3B4E-5E24-00B6-94975C61E339}"/>
              </a:ext>
            </a:extLst>
          </p:cNvPr>
          <p:cNvSpPr txBox="1"/>
          <p:nvPr/>
        </p:nvSpPr>
        <p:spPr>
          <a:xfrm>
            <a:off x="2275479" y="5786003"/>
            <a:ext cx="76411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its relatively rare to see someone who is really tall </a:t>
            </a:r>
          </a:p>
          <a:p>
            <a:pPr algn="ctr"/>
            <a:r>
              <a:rPr lang="en-US" sz="2500" dirty="0"/>
              <a:t>so the bell shaped curve is low in this part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D4875-4795-42EE-79BC-91E01430F588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F2FA1-FA83-9795-C126-4F9F7F03C24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316D-99DF-7637-103F-4646CCCFEBFB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D4843-3B17-C672-A2A0-48AB710243DA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A6C8D-716F-0505-4AB2-6450915777E8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A026E-E640-6727-69AB-7F64E838AEE0}"/>
              </a:ext>
            </a:extLst>
          </p:cNvPr>
          <p:cNvSpPr/>
          <p:nvPr/>
        </p:nvSpPr>
        <p:spPr>
          <a:xfrm>
            <a:off x="8703527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89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B165D2-7D4B-8512-B72E-D356C4BF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09260392-1ED7-E335-3F73-7E9212E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39A786-E43A-F9D9-7145-D7045511E95C}"/>
              </a:ext>
            </a:extLst>
          </p:cNvPr>
          <p:cNvSpPr txBox="1"/>
          <p:nvPr/>
        </p:nvSpPr>
        <p:spPr>
          <a:xfrm>
            <a:off x="1245597" y="5786003"/>
            <a:ext cx="9700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can vary depending on how the data is collected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403419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1D84F7-EF2D-89B4-34CC-C55BF46A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C741DC15-21E6-10A0-043C-ADD7E293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4AED37-4220-22E9-7171-679F24E66210}"/>
              </a:ext>
            </a:extLst>
          </p:cNvPr>
          <p:cNvSpPr txBox="1"/>
          <p:nvPr/>
        </p:nvSpPr>
        <p:spPr>
          <a:xfrm>
            <a:off x="3129325" y="5786003"/>
            <a:ext cx="59335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endParaRPr lang="en-PH" sz="25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4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7FE91C-C03D-4F57-5807-3D1807CC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height distribution&#10;&#10;AI-generated content may be incorrect.">
            <a:extLst>
              <a:ext uri="{FF2B5EF4-FFF2-40B4-BE49-F238E27FC236}">
                <a16:creationId xmlns:a16="http://schemas.microsoft.com/office/drawing/2014/main" id="{A9747994-D3B3-FD77-E52C-BBB2308A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94873"/>
            <a:ext cx="6836044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6AED6-2867-B5B0-1F05-5127CC113E0C}"/>
              </a:ext>
            </a:extLst>
          </p:cNvPr>
          <p:cNvSpPr txBox="1"/>
          <p:nvPr/>
        </p:nvSpPr>
        <p:spPr>
          <a:xfrm>
            <a:off x="3352143" y="5786003"/>
            <a:ext cx="54879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endParaRPr lang="en-PH" sz="25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5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B13BAC-7612-DF6A-1760-67FE2532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F18ACEC3-FFE8-B4BF-6FA1-E8586BA4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685F7-8337-B7ED-7BEE-6ACDA0EFC34D}"/>
              </a:ext>
            </a:extLst>
          </p:cNvPr>
          <p:cNvSpPr txBox="1"/>
          <p:nvPr/>
        </p:nvSpPr>
        <p:spPr>
          <a:xfrm>
            <a:off x="2503612" y="5786003"/>
            <a:ext cx="7184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here is a distribution of heights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endParaRPr lang="en-PH" sz="2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E132C5-4339-1D43-AEC6-CD144326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9F7CB87E-5C6B-4FA9-0AA3-A45EFDDA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9B1B3-1DDD-A9FA-04EA-18D37D42427A}"/>
              </a:ext>
            </a:extLst>
          </p:cNvPr>
          <p:cNvSpPr txBox="1"/>
          <p:nvPr/>
        </p:nvSpPr>
        <p:spPr>
          <a:xfrm>
            <a:off x="1314331" y="5786003"/>
            <a:ext cx="95635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Notice that the distribution of NBA players moved slightly to the right</a:t>
            </a:r>
          </a:p>
        </p:txBody>
      </p:sp>
    </p:spTree>
    <p:extLst>
      <p:ext uri="{BB962C8B-B14F-4D97-AF65-F5344CB8AC3E}">
        <p14:creationId xmlns:p14="http://schemas.microsoft.com/office/powerpoint/2010/main" val="422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27A542-2D1B-6761-CBD4-A4D06285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A3F6C858-720B-DBA2-BDF6-E16D66FD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0251F-8489-4D13-690E-CCD50E17075D}"/>
              </a:ext>
            </a:extLst>
          </p:cNvPr>
          <p:cNvSpPr txBox="1"/>
          <p:nvPr/>
        </p:nvSpPr>
        <p:spPr>
          <a:xfrm>
            <a:off x="1250417" y="5786003"/>
            <a:ext cx="9691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Which tells us that the average height of NBA players are much higher.</a:t>
            </a:r>
          </a:p>
        </p:txBody>
      </p:sp>
    </p:spTree>
    <p:extLst>
      <p:ext uri="{BB962C8B-B14F-4D97-AF65-F5344CB8AC3E}">
        <p14:creationId xmlns:p14="http://schemas.microsoft.com/office/powerpoint/2010/main" val="31241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EC8F32-1E04-C8D1-9C5E-DE224008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4970E56-F319-6B62-3EDA-35006E5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D44A7-D162-77C5-BEB8-EC1E3BEF718F}"/>
              </a:ext>
            </a:extLst>
          </p:cNvPr>
          <p:cNvSpPr txBox="1"/>
          <p:nvPr/>
        </p:nvSpPr>
        <p:spPr>
          <a:xfrm>
            <a:off x="747868" y="5786003"/>
            <a:ext cx="106965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We can see the comparison it by placing the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</a:p>
          <a:p>
            <a:pPr algn="ctr"/>
            <a:r>
              <a:rPr lang="en-US" sz="2500" dirty="0"/>
              <a:t>distributions side by side</a:t>
            </a:r>
          </a:p>
        </p:txBody>
      </p:sp>
    </p:spTree>
    <p:extLst>
      <p:ext uri="{BB962C8B-B14F-4D97-AF65-F5344CB8AC3E}">
        <p14:creationId xmlns:p14="http://schemas.microsoft.com/office/powerpoint/2010/main" val="1585249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581AB7-DA60-7BE0-2A21-A62905932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9CE3F0-FAC3-1B65-EE60-074F9179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852B0B-D458-F699-612E-500156CB8A8A}"/>
              </a:ext>
            </a:extLst>
          </p:cNvPr>
          <p:cNvSpPr txBox="1"/>
          <p:nvPr/>
        </p:nvSpPr>
        <p:spPr>
          <a:xfrm>
            <a:off x="3125257" y="5786003"/>
            <a:ext cx="5941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</a:t>
            </a:r>
            <a:r>
              <a:rPr lang="en-US" sz="2500" b="1" dirty="0"/>
              <a:t>161.8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8B811B4-A24D-7166-1806-0C6FB89B710E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522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926F4E-5E5D-8DD8-6B87-332C8195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1C52A7-2148-FE3D-95C0-73724C93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FF2FB-F773-3694-09CF-FB66C4C2493E}"/>
              </a:ext>
            </a:extLst>
          </p:cNvPr>
          <p:cNvSpPr txBox="1"/>
          <p:nvPr/>
        </p:nvSpPr>
        <p:spPr>
          <a:xfrm>
            <a:off x="3373788" y="5786003"/>
            <a:ext cx="5444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</a:t>
            </a:r>
            <a:r>
              <a:rPr lang="en-US" sz="2500" b="1" dirty="0"/>
              <a:t>175.6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9023835-8DE7-4C52-2E26-FEB32EDAC389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E6D9AF-5B6A-3EFE-5A58-40956791CE75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159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BB51AD-A3A9-DF66-93D0-84FA85F8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171282A-86AD-5B00-1F99-4C793E3B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4ACB49-DE68-EC78-CA3B-E9DEC570B6F5}"/>
              </a:ext>
            </a:extLst>
          </p:cNvPr>
          <p:cNvSpPr txBox="1"/>
          <p:nvPr/>
        </p:nvSpPr>
        <p:spPr>
          <a:xfrm>
            <a:off x="2802574" y="5786003"/>
            <a:ext cx="65871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 is </a:t>
            </a:r>
            <a:r>
              <a:rPr lang="en-US" sz="2500" b="1" dirty="0"/>
              <a:t>200.3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F5C131D-FACC-D390-8DD0-0B075C1FEA80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91E57EE-E046-9BCC-717A-FCEB6606F551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B1C39E7-B479-0C75-1E38-45D36784E44D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33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55C5A0-8F76-3FA3-D966-3A06ED37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8BFB494-FC17-AC11-2030-9CA7934B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186BE-580D-FBF1-7C72-DF3D7B288E17}"/>
              </a:ext>
            </a:extLst>
          </p:cNvPr>
          <p:cNvSpPr txBox="1"/>
          <p:nvPr/>
        </p:nvSpPr>
        <p:spPr>
          <a:xfrm>
            <a:off x="1708505" y="5786003"/>
            <a:ext cx="8775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are always centered on the average value</a:t>
            </a:r>
            <a:endParaRPr lang="en-US" sz="2500" b="1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BEBFF81-CDF0-6C9D-2D4C-DD40991247E3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A1BEE01-5BF2-012B-753C-2F007066D183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0213F95-57AE-D2E9-DA93-B4CDD6B23377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668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90F719-554B-AB13-1986-4C1156A9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E513D41-431F-43DA-8E8F-E1C431A2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C95500-E0EC-1E12-5056-88FFDC2C81CC}"/>
              </a:ext>
            </a:extLst>
          </p:cNvPr>
          <p:cNvSpPr txBox="1"/>
          <p:nvPr/>
        </p:nvSpPr>
        <p:spPr>
          <a:xfrm>
            <a:off x="1243846" y="5786003"/>
            <a:ext cx="97047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Just by looking at the graph, we can tell that there is a high probability </a:t>
            </a:r>
          </a:p>
          <a:p>
            <a:pPr algn="ctr"/>
            <a:r>
              <a:rPr lang="en-US" sz="2500" dirty="0"/>
              <a:t>that a </a:t>
            </a:r>
            <a:r>
              <a:rPr lang="en-US" sz="2500" b="1" dirty="0">
                <a:solidFill>
                  <a:srgbClr val="7030A0"/>
                </a:solidFill>
              </a:rPr>
              <a:t>woman</a:t>
            </a:r>
            <a:r>
              <a:rPr lang="en-US" sz="2500" dirty="0"/>
              <a:t> will be between 150 to 170 cm</a:t>
            </a:r>
            <a:endParaRPr lang="en-US" sz="25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E8C19A3-DEE2-B8A2-FD32-3C3B19F52DDC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C92CB-FECC-3CAD-9B48-7D42BCA333A4}"/>
              </a:ext>
            </a:extLst>
          </p:cNvPr>
          <p:cNvSpPr/>
          <p:nvPr/>
        </p:nvSpPr>
        <p:spPr>
          <a:xfrm>
            <a:off x="4343400" y="370819"/>
            <a:ext cx="12446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31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E37B01-EFE6-2439-1A64-3CC81304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716B36D-24D1-266D-01D5-A746EAFA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C2CE87-5837-59EF-ABE5-087EDAE34D20}"/>
              </a:ext>
            </a:extLst>
          </p:cNvPr>
          <p:cNvSpPr txBox="1"/>
          <p:nvPr/>
        </p:nvSpPr>
        <p:spPr>
          <a:xfrm>
            <a:off x="2523588" y="5786003"/>
            <a:ext cx="71452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</a:t>
            </a:r>
            <a:r>
              <a:rPr lang="en-US" sz="2500" b="1" dirty="0">
                <a:solidFill>
                  <a:srgbClr val="0070C0"/>
                </a:solidFill>
              </a:rPr>
              <a:t>men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man will be between 165 to 182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BDE98-8E56-6398-CB67-5C459E4580E9}"/>
              </a:ext>
            </a:extLst>
          </p:cNvPr>
          <p:cNvSpPr/>
          <p:nvPr/>
        </p:nvSpPr>
        <p:spPr>
          <a:xfrm>
            <a:off x="5118100" y="370819"/>
            <a:ext cx="12573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871AE09-80FB-277F-B7D9-A56B26F38018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768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25D8FD-3617-E60D-0DC4-0BD333A1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C549CF9-D4DA-7DD9-F803-5D447C01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F72E2-3662-E5EC-6309-717A263CE789}"/>
              </a:ext>
            </a:extLst>
          </p:cNvPr>
          <p:cNvSpPr txBox="1"/>
          <p:nvPr/>
        </p:nvSpPr>
        <p:spPr>
          <a:xfrm>
            <a:off x="1679067" y="5786003"/>
            <a:ext cx="88342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for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player will be between 185 to 210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DD76E-AF6A-6492-482B-630DBBB12B4B}"/>
              </a:ext>
            </a:extLst>
          </p:cNvPr>
          <p:cNvSpPr/>
          <p:nvPr/>
        </p:nvSpPr>
        <p:spPr>
          <a:xfrm>
            <a:off x="6248400" y="370819"/>
            <a:ext cx="17780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57837B-B86F-89B8-22CB-E505428EB030}"/>
              </a:ext>
            </a:extLst>
          </p:cNvPr>
          <p:cNvSpPr/>
          <p:nvPr/>
        </p:nvSpPr>
        <p:spPr>
          <a:xfrm>
            <a:off x="6943443" y="1368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3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20D77C2-C735-A00B-E577-F4917AB7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3C1A12-5A4D-EF26-D1B4-784F95D0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83F9-BA19-AB60-6D55-D00DD454DD0B}"/>
              </a:ext>
            </a:extLst>
          </p:cNvPr>
          <p:cNvSpPr txBox="1"/>
          <p:nvPr/>
        </p:nvSpPr>
        <p:spPr>
          <a:xfrm>
            <a:off x="2133625" y="5786003"/>
            <a:ext cx="79251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You may have noticed that the curve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taller </a:t>
            </a:r>
          </a:p>
          <a:p>
            <a:pPr algn="ctr"/>
            <a:r>
              <a:rPr lang="en-US" sz="2500" dirty="0"/>
              <a:t>compared to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282CBA4-622C-29CB-3CEE-8AEDEEA7FEE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061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AD81F3-1F49-5A40-348C-D975AB20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F9589D-4A43-F000-B71C-CE6282C6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B8A3E-E3BD-1F91-4436-7C4CF8F1E349}"/>
              </a:ext>
            </a:extLst>
          </p:cNvPr>
          <p:cNvSpPr txBox="1"/>
          <p:nvPr/>
        </p:nvSpPr>
        <p:spPr>
          <a:xfrm>
            <a:off x="1349351" y="5786003"/>
            <a:ext cx="94937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This is because there are many more possibilities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height</a:t>
            </a:r>
          </a:p>
          <a:p>
            <a:pPr algn="ctr"/>
            <a:r>
              <a:rPr lang="en-US" sz="2500" dirty="0"/>
              <a:t>than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D2D3F57-9A3F-F6E6-D685-053B6690193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560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844EE946-A99C-D94A-1B6C-241CB84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F2187-F4E3-0FB7-1D17-BE454BB11DE0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640F-F647-4A2C-C1CE-2A7AEEF73EF1}"/>
              </a:ext>
            </a:extLst>
          </p:cNvPr>
          <p:cNvSpPr txBox="1"/>
          <p:nvPr/>
        </p:nvSpPr>
        <p:spPr>
          <a:xfrm>
            <a:off x="977803" y="5883187"/>
            <a:ext cx="10236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Chances are that you have seen a </a:t>
            </a:r>
            <a:r>
              <a:rPr lang="en-US" sz="2500" b="1" dirty="0"/>
              <a:t>normal</a:t>
            </a:r>
            <a:r>
              <a:rPr lang="en-US" sz="2500" dirty="0"/>
              <a:t> or </a:t>
            </a:r>
            <a:r>
              <a:rPr lang="en-US" sz="2500" b="1" dirty="0"/>
              <a:t>gaussian</a:t>
            </a:r>
            <a:r>
              <a:rPr lang="en-US" sz="2500" dirty="0"/>
              <a:t> distribution before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37122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04B9C5-FA20-C882-28F3-135E9224D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C9090DA-E562-EDF9-D3C7-BAFCB8C3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B6550-E432-C73B-0134-B5A2CB16CDE2}"/>
              </a:ext>
            </a:extLst>
          </p:cNvPr>
          <p:cNvSpPr txBox="1"/>
          <p:nvPr/>
        </p:nvSpPr>
        <p:spPr>
          <a:xfrm>
            <a:off x="1988003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5FDAE7BE-CF6F-6CFA-E814-7EFAE7E93719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35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7C22EB-6CA3-A17A-4531-C9B2C0D5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368F721-4117-A421-C47A-99C33E13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74CEFF-D5F0-8C15-9DBE-CF54FE6C40EE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37D5E8-4BCA-96D0-F9C4-39F4BA0A68FB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4140736-9024-D882-0210-B4320D6ECFA5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181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F36EE4-4B27-8926-E40C-3736D7AA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74221F-242C-F0DC-BD59-F255632A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AF458-93B4-0721-1F50-EB5B048655B4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A02F7DF-9789-058A-D708-98D4B9ECEC87}"/>
              </a:ext>
            </a:extLst>
          </p:cNvPr>
          <p:cNvSpPr/>
          <p:nvPr/>
        </p:nvSpPr>
        <p:spPr>
          <a:xfrm>
            <a:off x="6716110" y="3331727"/>
            <a:ext cx="901787" cy="3600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20400CCF-0D7F-1879-2BCF-E19124DFB228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282F934-4FBB-FFB3-2B81-BF123083AEAB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467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AF8C6D-68AE-CA9D-8376-0530E584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E3820-0182-E3A7-F4E9-2FEE6E5F237D}"/>
              </a:ext>
            </a:extLst>
          </p:cNvPr>
          <p:cNvSpPr txBox="1"/>
          <p:nvPr/>
        </p:nvSpPr>
        <p:spPr>
          <a:xfrm>
            <a:off x="3221972" y="5786003"/>
            <a:ext cx="5748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5.6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4" name="Picture 3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183663C-B608-84A1-2582-126EEB18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6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959BE2-6178-70FE-61DA-3C79032A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E74E5-0531-8C29-76FB-635F688DE5F0}"/>
              </a:ext>
            </a:extLst>
          </p:cNvPr>
          <p:cNvSpPr txBox="1"/>
          <p:nvPr/>
        </p:nvSpPr>
        <p:spPr>
          <a:xfrm>
            <a:off x="3470501" y="5786003"/>
            <a:ext cx="5251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6.8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8D78D5DD-9667-6C6E-B730-6C45A5D0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44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28EBCC-73EF-6A7B-FDF1-9A69C408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6F118-5C3B-FF77-9BCA-AA5FB176808A}"/>
              </a:ext>
            </a:extLst>
          </p:cNvPr>
          <p:cNvSpPr txBox="1"/>
          <p:nvPr/>
        </p:nvSpPr>
        <p:spPr>
          <a:xfrm>
            <a:off x="2887267" y="5786003"/>
            <a:ext cx="64179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  <a:r>
              <a:rPr lang="en-US" sz="2500" dirty="0"/>
              <a:t>is 7.9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DA655A8F-524C-141E-1E1F-19EC423B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DB7A72-DF6A-9A1B-3984-AAA62B2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AB46B-5236-CC76-5D4D-56E99F1271B6}"/>
              </a:ext>
            </a:extLst>
          </p:cNvPr>
          <p:cNvSpPr txBox="1"/>
          <p:nvPr/>
        </p:nvSpPr>
        <p:spPr>
          <a:xfrm>
            <a:off x="798733" y="5786003"/>
            <a:ext cx="10595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Knowing the standard deviation is helpful because normal curves are drawn such that </a:t>
            </a:r>
          </a:p>
          <a:p>
            <a:pPr algn="ctr"/>
            <a:r>
              <a:rPr lang="en-US" sz="2200" dirty="0"/>
              <a:t>95% of the measurements fall between + or – 2 standard deviations around the mean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3F248FB1-DD6A-F87E-2052-5EEF7750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6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507B90-BE4E-0196-613C-649F2E4A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4CEEF-6B7D-6644-9E94-B0D2DF017983}"/>
              </a:ext>
            </a:extLst>
          </p:cNvPr>
          <p:cNvSpPr txBox="1"/>
          <p:nvPr/>
        </p:nvSpPr>
        <p:spPr>
          <a:xfrm>
            <a:off x="2644160" y="5786003"/>
            <a:ext cx="6904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70C0"/>
                </a:solidFill>
              </a:rPr>
              <a:t>Women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161.8 plus or minus 11.2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CDBF0FB-8F05-BB0B-E74A-B39360F8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2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91049E-00CE-C116-6691-6B4EC175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A04E-38EE-B44A-78F6-B9F4780F98F2}"/>
              </a:ext>
            </a:extLst>
          </p:cNvPr>
          <p:cNvSpPr txBox="1"/>
          <p:nvPr/>
        </p:nvSpPr>
        <p:spPr>
          <a:xfrm>
            <a:off x="2862875" y="5786003"/>
            <a:ext cx="6466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FFC000"/>
                </a:solidFill>
              </a:rPr>
              <a:t>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175.6 plus or minus 13.2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FDB5EB8-EFB0-2694-82F9-5F8742F2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9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E1DDE4-DA2A-FBBE-0FE0-0D47037C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1B1DE-7917-0D09-1A89-79CE55B5D26A}"/>
              </a:ext>
            </a:extLst>
          </p:cNvPr>
          <p:cNvSpPr txBox="1"/>
          <p:nvPr/>
        </p:nvSpPr>
        <p:spPr>
          <a:xfrm>
            <a:off x="2359886" y="5786003"/>
            <a:ext cx="7472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B050"/>
                </a:solidFill>
              </a:rPr>
              <a:t>NBA Players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measurements fall </a:t>
            </a:r>
          </a:p>
          <a:p>
            <a:pPr algn="ctr"/>
            <a:r>
              <a:rPr lang="en-US" sz="2200" dirty="0"/>
              <a:t>between 200.3 plus or minus 15.8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2A28E075-46E5-C260-65BD-ADAD5AED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39B4E5-F71D-6EE3-9256-021C6318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C83D99A-5EBB-98A4-D09E-B49FD31B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C7155F-675A-8DA4-E036-665101EB9F9C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1F0A8-0B37-D8B8-39ED-FAFD5A6FB8B1}"/>
              </a:ext>
            </a:extLst>
          </p:cNvPr>
          <p:cNvSpPr txBox="1"/>
          <p:nvPr/>
        </p:nvSpPr>
        <p:spPr>
          <a:xfrm>
            <a:off x="1017044" y="5804538"/>
            <a:ext cx="101579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It is also called a </a:t>
            </a:r>
            <a:r>
              <a:rPr lang="en-US" sz="2500" b="1" dirty="0">
                <a:solidFill>
                  <a:srgbClr val="002060"/>
                </a:solidFill>
              </a:rPr>
              <a:t>“bell shaped curve” </a:t>
            </a:r>
            <a:r>
              <a:rPr lang="en-US" sz="2500" dirty="0"/>
              <a:t>because it is a symmetrical curve </a:t>
            </a:r>
          </a:p>
          <a:p>
            <a:pPr algn="ctr"/>
            <a:r>
              <a:rPr lang="en-US" sz="2500" dirty="0"/>
              <a:t>that looks like a bell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85363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F0E46-3C44-421B-B8F6-415CB187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60A7-F3CC-0E6A-F34A-722643A3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B34A4-28BE-2342-A47B-5034625E1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normally distributed with mean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can be defined using this general notation</a:t>
                </a:r>
                <a:endParaRPr lang="en-P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3B34A4-28BE-2342-A47B-5034625E1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/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500" b="1" dirty="0">
                            <a:solidFill>
                              <a:schemeClr val="bg1"/>
                            </a:solidFill>
                          </a:rPr>
                          <m:t>𝜎</m:t>
                        </m:r>
                      </m:e>
                      <m:sup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500" dirty="0">
                    <a:solidFill>
                      <a:schemeClr val="bg1"/>
                    </a:solidFill>
                  </a:rPr>
                  <a:t>= 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blipFill>
                <a:blip r:embed="rId3"/>
                <a:stretch>
                  <a:fillRect l="-1656" t="-4000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5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ar-AE" sz="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452DC6-9863-85DD-5535-1F247DFE7EC8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1D Gaussian:</a:t>
            </a:r>
          </a:p>
        </p:txBody>
      </p:sp>
    </p:spTree>
    <p:extLst>
      <p:ext uri="{BB962C8B-B14F-4D97-AF65-F5344CB8AC3E}">
        <p14:creationId xmlns:p14="http://schemas.microsoft.com/office/powerpoint/2010/main" val="26369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8C880B-0510-459E-9D4B-8247D2D13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AB0BE8E3-7706-486E-81ED-B745DAF5A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A4E0D-4952-EA92-E396-8CB6264B725B}"/>
                  </a:ext>
                </a:extLst>
              </p:cNvPr>
              <p:cNvSpPr txBox="1"/>
              <p:nvPr/>
            </p:nvSpPr>
            <p:spPr>
              <a:xfrm>
                <a:off x="621982" y="5400000"/>
                <a:ext cx="3538538" cy="513282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161.8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5.6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CA4E0D-4952-EA92-E396-8CB6264B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" y="5400000"/>
                <a:ext cx="3538538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AC2E4-12C1-CA52-4C0E-8947DACD87F6}"/>
                  </a:ext>
                </a:extLst>
              </p:cNvPr>
              <p:cNvSpPr txBox="1"/>
              <p:nvPr/>
            </p:nvSpPr>
            <p:spPr>
              <a:xfrm>
                <a:off x="4521040" y="5400000"/>
                <a:ext cx="3149918" cy="513282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175.6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6.8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AC2E4-12C1-CA52-4C0E-8947DACD8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040" y="5400000"/>
                <a:ext cx="3149918" cy="5132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503FC-8881-243A-DADD-AF2342B9EC13}"/>
                  </a:ext>
                </a:extLst>
              </p:cNvPr>
              <p:cNvSpPr txBox="1"/>
              <p:nvPr/>
            </p:nvSpPr>
            <p:spPr>
              <a:xfrm>
                <a:off x="8031478" y="5400000"/>
                <a:ext cx="3058478" cy="51328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5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5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200.3</m:t>
                          </m:r>
                          <m:r>
                            <a:rPr lang="en-US" sz="2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2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7.9</m:t>
                              </m:r>
                            </m:e>
                            <m:sup>
                              <m:r>
                                <a:rPr lang="ar-AE" sz="25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E503FC-8881-243A-DADD-AF2342B9E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78" y="5400000"/>
                <a:ext cx="3058478" cy="513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769C029-4432-69E4-5641-109F3BF0D6E0}"/>
              </a:ext>
            </a:extLst>
          </p:cNvPr>
          <p:cNvSpPr txBox="1"/>
          <p:nvPr/>
        </p:nvSpPr>
        <p:spPr>
          <a:xfrm>
            <a:off x="3350728" y="6187711"/>
            <a:ext cx="549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is the general form for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77708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73E3D0-5C01-26A4-7D84-D642401E67B1}"/>
              </a:ext>
            </a:extLst>
          </p:cNvPr>
          <p:cNvSpPr txBox="1"/>
          <p:nvPr/>
        </p:nvSpPr>
        <p:spPr>
          <a:xfrm>
            <a:off x="1045249" y="5786003"/>
            <a:ext cx="10102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If we </a:t>
            </a:r>
            <a:r>
              <a:rPr lang="en-US" sz="2200" b="1" dirty="0"/>
              <a:t>add another feature like weight</a:t>
            </a:r>
            <a:r>
              <a:rPr lang="en-US" sz="2200" dirty="0"/>
              <a:t>, 2D gaussian distributions will look like this 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9DDD7C60-5B9A-648F-6240-130A9662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4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6DAAF3-EE04-9077-4F20-E12C5D0E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D275E-87BF-3493-87B2-F7E6E89065CF}"/>
              </a:ext>
            </a:extLst>
          </p:cNvPr>
          <p:cNvSpPr txBox="1"/>
          <p:nvPr/>
        </p:nvSpPr>
        <p:spPr>
          <a:xfrm>
            <a:off x="728322" y="5786003"/>
            <a:ext cx="107360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Because this is now in two dimensions, </a:t>
            </a:r>
            <a:r>
              <a:rPr lang="en-US" sz="2200" b="1" dirty="0"/>
              <a:t>we cannot draw a bell shaped curve anymore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ACB5831A-D8B0-80FF-C6B3-658AAA20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2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DFF4E1-60A8-EC3F-3AFA-823BB606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36222-369C-23DC-2EAE-297CCE5F7AB5}"/>
              </a:ext>
            </a:extLst>
          </p:cNvPr>
          <p:cNvSpPr txBox="1"/>
          <p:nvPr/>
        </p:nvSpPr>
        <p:spPr>
          <a:xfrm>
            <a:off x="700657" y="5786003"/>
            <a:ext cx="10791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To visualize where the averages or means are, </a:t>
            </a:r>
            <a:r>
              <a:rPr lang="en-US" sz="2200" b="1" dirty="0"/>
              <a:t>we draw circles around our distribution 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9025CF7-28EE-E9F3-D601-B7DA06C6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15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E139D3-F061-6CB8-423D-9074987A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9690AA-74BA-0E98-31F3-51759920A4CD}"/>
              </a:ext>
            </a:extLst>
          </p:cNvPr>
          <p:cNvSpPr txBox="1"/>
          <p:nvPr/>
        </p:nvSpPr>
        <p:spPr>
          <a:xfrm>
            <a:off x="1806907" y="5786003"/>
            <a:ext cx="8578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Multivariate gaussian distributions are visualized using </a:t>
            </a:r>
            <a:r>
              <a:rPr lang="en-US" sz="2200" b="1" dirty="0"/>
              <a:t>contour plots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61864B0C-0437-B72A-59A2-CAA55556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95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4881E4-2E18-C642-F692-AE7D9DA7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F87D7-9F66-2555-12DD-9BFD0FE92BFF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A71A9C0F-EADE-9E14-2F79-D42DE32F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64ED76-BEB7-30A9-3F70-19168ED13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C6450-7ED5-A72D-FB1D-D4D8247F7012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829D5294-7A77-449B-690C-194DFF1A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6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25AE83-16E5-7D9E-D7F3-31CFF372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5093B-7FE7-8623-87AA-92A252CCA308}"/>
              </a:ext>
            </a:extLst>
          </p:cNvPr>
          <p:cNvSpPr txBox="1"/>
          <p:nvPr/>
        </p:nvSpPr>
        <p:spPr>
          <a:xfrm>
            <a:off x="1841435" y="5786003"/>
            <a:ext cx="8509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598E8AD-6FEE-FAB1-94C6-202BA174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0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12EA84-D934-D6B8-EFE2-44D8DDE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F4632-0FBE-3F34-3797-A8D3FB66FCC4}"/>
              </a:ext>
            </a:extLst>
          </p:cNvPr>
          <p:cNvSpPr txBox="1"/>
          <p:nvPr/>
        </p:nvSpPr>
        <p:spPr>
          <a:xfrm>
            <a:off x="1812582" y="5786003"/>
            <a:ext cx="8567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density. 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EAEE1983-1185-ED70-3584-329F48DE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8D964B-49DE-77F7-63E5-2856A6B6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37F04C55-BC74-26D6-1EBD-C6E73B83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1C5238-F9AA-3446-BCC4-E81608117C86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145A5-2FE0-9FAC-F738-208091CF88F8}"/>
              </a:ext>
            </a:extLst>
          </p:cNvPr>
          <p:cNvSpPr txBox="1"/>
          <p:nvPr/>
        </p:nvSpPr>
        <p:spPr>
          <a:xfrm>
            <a:off x="1410211" y="5804538"/>
            <a:ext cx="9371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In this example, the </a:t>
            </a:r>
            <a:r>
              <a:rPr lang="en-US" sz="2500" b="1" dirty="0">
                <a:solidFill>
                  <a:srgbClr val="0070C0"/>
                </a:solidFill>
              </a:rPr>
              <a:t>curve</a:t>
            </a:r>
            <a:r>
              <a:rPr lang="en-US" sz="2500" dirty="0"/>
              <a:t> represents human height measurements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25140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13D218-E8EE-E8B2-62A5-17E81C9F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29003-33E4-8817-AAAF-7526C491D4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close to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68E4E22B-151C-CDB0-1CE1-4F6976AB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8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0ADF0C0-5CFE-7BF3-B32D-2FCD4D14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E59E7-7CF6-E6F1-C4F6-CEED5FB16848}"/>
              </a:ext>
            </a:extLst>
          </p:cNvPr>
          <p:cNvSpPr txBox="1"/>
          <p:nvPr/>
        </p:nvSpPr>
        <p:spPr>
          <a:xfrm>
            <a:off x="1959929" y="5786003"/>
            <a:ext cx="8272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Outer ellipses </a:t>
            </a:r>
            <a:r>
              <a:rPr lang="en-US" sz="2200" dirty="0"/>
              <a:t>show the region with the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lower probability density </a:t>
            </a:r>
          </a:p>
        </p:txBody>
      </p:sp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3CE0C55E-B590-7CBA-053B-635E02F8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6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C29166-FB7D-B94D-3863-9099326E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1AD91353-14F3-BA5F-4EFE-68D16E28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E9219-6E0A-B3B5-58A4-59F6F45AAA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far from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10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06B2D3-B546-8B9B-0DD1-886409A1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D05E4-AB50-1BC3-CE32-95DA8F1A47D9}"/>
              </a:ext>
            </a:extLst>
          </p:cNvPr>
          <p:cNvSpPr txBox="1"/>
          <p:nvPr/>
        </p:nvSpPr>
        <p:spPr>
          <a:xfrm>
            <a:off x="2461206" y="5786003"/>
            <a:ext cx="7270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It is easier to view </a:t>
            </a:r>
            <a:r>
              <a:rPr lang="en-US" sz="2200" b="1" dirty="0"/>
              <a:t>Contour Plots</a:t>
            </a:r>
            <a:r>
              <a:rPr lang="en-US" sz="2200" dirty="0"/>
              <a:t> that are filled with colors </a:t>
            </a:r>
          </a:p>
          <a:p>
            <a:pPr algn="ctr"/>
            <a:r>
              <a:rPr lang="en-US" sz="2200" dirty="0"/>
              <a:t>inside each ellipse to view the density.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B5573DF4-3B42-40DF-2B5C-D8F69633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024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DB5BB-A40B-59E5-75BD-97014AFE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BBBF-A610-7379-78C5-88F69ABA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BDB-F883-83B2-AE52-4322C1C126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 random variable </a:t>
                </a:r>
                <a14:m>
                  <m:oMath xmlns:m="http://schemas.openxmlformats.org/officeDocument/2006/math">
                    <m:r>
                      <a:rPr lang="en-PH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𝓍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normally distributed with mean </a:t>
                </a:r>
                <a14:m>
                  <m:oMath xmlns:m="http://schemas.openxmlformats.org/officeDocument/2006/math">
                    <m:r>
                      <a:rPr lang="ar-A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covariance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can be defined using this general notation</a:t>
                </a:r>
                <a:endParaRPr lang="en-PH" b="1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7F4BDB-F883-83B2-AE52-4322C1C12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/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blipFill>
                <a:blip r:embed="rId3"/>
                <a:stretch>
                  <a:fillRect l="-1656" t="-3883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5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6B33B5-6EA4-10DC-51DA-7C888F6E1925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2D Gaussian:</a:t>
            </a:r>
          </a:p>
        </p:txBody>
      </p:sp>
    </p:spTree>
    <p:extLst>
      <p:ext uri="{BB962C8B-B14F-4D97-AF65-F5344CB8AC3E}">
        <p14:creationId xmlns:p14="http://schemas.microsoft.com/office/powerpoint/2010/main" val="1569483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D78B617-A4EC-56BF-B8D6-3ED57ACD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5673B9A3-EC38-E37D-043A-9B7F4411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0DAE-9771-AE98-ACDC-83A5F356FA58}"/>
                  </a:ext>
                </a:extLst>
              </p:cNvPr>
              <p:cNvSpPr txBox="1"/>
              <p:nvPr/>
            </p:nvSpPr>
            <p:spPr>
              <a:xfrm>
                <a:off x="599121" y="5400000"/>
                <a:ext cx="3686439" cy="68191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E20DAE-9771-AE98-ACDC-83A5F356F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1" y="5400000"/>
                <a:ext cx="3686439" cy="681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5F007E-2BA4-2CA5-6856-FD8AB1C8E203}"/>
                  </a:ext>
                </a:extLst>
              </p:cNvPr>
              <p:cNvSpPr txBox="1"/>
              <p:nvPr/>
            </p:nvSpPr>
            <p:spPr>
              <a:xfrm>
                <a:off x="4777460" y="5400000"/>
                <a:ext cx="3510438" cy="620876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78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5F007E-2BA4-2CA5-6856-FD8AB1C8E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460" y="5400000"/>
                <a:ext cx="3510438" cy="620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25149-3DEE-7D2A-CCE4-E2CD30C79C54}"/>
                  </a:ext>
                </a:extLst>
              </p:cNvPr>
              <p:cNvSpPr txBox="1"/>
              <p:nvPr/>
            </p:nvSpPr>
            <p:spPr>
              <a:xfrm>
                <a:off x="8779798" y="5400000"/>
                <a:ext cx="3412201" cy="61427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𝓍</m:t>
                      </m:r>
                      <m:r>
                        <a:rPr lang="en-PH" sz="2100" b="0" i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PH" sz="21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dirty="0" smtClean="0">
                                        <a:latin typeface="Cambria Math" panose="02040503050406030204" pitchFamily="18" charset="0"/>
                                      </a:rPr>
                                      <m:t>102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67</m:t>
                                    </m:r>
                                  </m:e>
                                  <m:e>
                                    <m:r>
                                      <a:rPr lang="en-PH" sz="2100" b="0" i="1" smtClean="0">
                                        <a:latin typeface="Cambria Math" panose="02040503050406030204" pitchFamily="18" charset="0"/>
                                      </a:rPr>
                                      <m:t>144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PH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025149-3DEE-7D2A-CCE4-E2CD30C7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798" y="5400000"/>
                <a:ext cx="3412201" cy="6142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5CE9E62-7D78-35C5-B424-1702A9519122}"/>
              </a:ext>
            </a:extLst>
          </p:cNvPr>
          <p:cNvSpPr txBox="1"/>
          <p:nvPr/>
        </p:nvSpPr>
        <p:spPr>
          <a:xfrm>
            <a:off x="3350728" y="6242795"/>
            <a:ext cx="5490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is the general form for each distribution</a:t>
            </a:r>
          </a:p>
        </p:txBody>
      </p:sp>
    </p:spTree>
    <p:extLst>
      <p:ext uri="{BB962C8B-B14F-4D97-AF65-F5344CB8AC3E}">
        <p14:creationId xmlns:p14="http://schemas.microsoft.com/office/powerpoint/2010/main" val="456343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A7FBE8-04F2-5AA6-DD01-9DF139EB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6A90-F469-66E3-1CEB-4587549D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C06F-B3BF-EB52-2936-459FEB68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Gaussian doesn’t just describe data, it can also </a:t>
            </a:r>
            <a:r>
              <a:rPr lang="en-US" b="1" dirty="0"/>
              <a:t>generate data </a:t>
            </a:r>
            <a:r>
              <a:rPr lang="en-US" dirty="0"/>
              <a:t>that </a:t>
            </a:r>
            <a:r>
              <a:rPr lang="en-US" b="1" dirty="0"/>
              <a:t>“looks like” </a:t>
            </a:r>
            <a:r>
              <a:rPr lang="en-US" dirty="0"/>
              <a:t>it came from that distribution.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“generate data” </a:t>
            </a:r>
            <a:r>
              <a:rPr lang="en-US" dirty="0"/>
              <a:t>by sampling data from the distribution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9387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53C93-A742-54DD-AFF0-9AA412FE9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BEEF4-32E7-29D9-F789-0D3B91A29FC4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D87A-144F-FC60-04D1-40B311920CDB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31745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F1D68E-8E9F-26B4-D070-A1224ED4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48667" b="3334"/>
          <a:stretch>
            <a:fillRect/>
          </a:stretch>
        </p:blipFill>
        <p:spPr>
          <a:xfrm>
            <a:off x="710453" y="1442197"/>
            <a:ext cx="5656729" cy="3973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ADABD-6D50-66A6-E0BC-28FA07ED6B04}"/>
              </a:ext>
            </a:extLst>
          </p:cNvPr>
          <p:cNvSpPr txBox="1"/>
          <p:nvPr/>
        </p:nvSpPr>
        <p:spPr>
          <a:xfrm>
            <a:off x="2931919" y="676121"/>
            <a:ext cx="1213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991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086618A-131B-2EB6-C95C-15910B13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AD487CF-DB23-71A1-141F-79306952C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249EB3-71A4-3324-9EDA-25A8B7980DF0}"/>
              </a:ext>
            </a:extLst>
          </p:cNvPr>
          <p:cNvSpPr txBox="1"/>
          <p:nvPr/>
        </p:nvSpPr>
        <p:spPr>
          <a:xfrm>
            <a:off x="2931919" y="676121"/>
            <a:ext cx="12137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A69E6-9F30-6FA8-8F9E-44DB9067596E}"/>
              </a:ext>
            </a:extLst>
          </p:cNvPr>
          <p:cNvSpPr txBox="1"/>
          <p:nvPr/>
        </p:nvSpPr>
        <p:spPr>
          <a:xfrm>
            <a:off x="7550289" y="676121"/>
            <a:ext cx="3419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2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688C65-1F20-6F9D-949E-C5356F5B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69FAF7A-245B-03A8-480B-290331D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BB806-EE8F-AA3D-A669-1FF6C2D1AAD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41048-E5E4-0A58-D7D2-865CACEE7204}"/>
              </a:ext>
            </a:extLst>
          </p:cNvPr>
          <p:cNvSpPr txBox="1"/>
          <p:nvPr/>
        </p:nvSpPr>
        <p:spPr>
          <a:xfrm>
            <a:off x="4616831" y="5804538"/>
            <a:ext cx="2958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People can be </a:t>
            </a:r>
            <a:r>
              <a:rPr lang="en-US" sz="2500" b="1" dirty="0"/>
              <a:t>short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D56F-00B7-3A7A-BD18-2012E0C8DC0C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E31D-CB3C-F682-E9EA-7082127F3B7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2508B-1EC4-0070-9E7C-4CFD65D4B983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3973352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E289D0-03D6-B3DC-FC27-8451EE116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4E73033-FB1D-0278-82F0-3D8280FB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F47ECC-BC3B-969E-8A17-29AFAC47F6FC}"/>
              </a:ext>
            </a:extLst>
          </p:cNvPr>
          <p:cNvSpPr txBox="1"/>
          <p:nvPr/>
        </p:nvSpPr>
        <p:spPr>
          <a:xfrm>
            <a:off x="1809468" y="676121"/>
            <a:ext cx="345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r>
              <a:rPr lang="en-US" sz="2200" b="1" dirty="0"/>
              <a:t> (Hard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CCFA2-2C84-461B-E832-9D87646A0811}"/>
              </a:ext>
            </a:extLst>
          </p:cNvPr>
          <p:cNvSpPr txBox="1"/>
          <p:nvPr/>
        </p:nvSpPr>
        <p:spPr>
          <a:xfrm>
            <a:off x="6477176" y="676121"/>
            <a:ext cx="5565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 (Soft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796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9C6DF7-BD1D-6252-FD18-3D34B7065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8060FB-A8FA-A398-AC2C-C3BAD91F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3" t="19412" r="3922" b="3334"/>
          <a:stretch>
            <a:fillRect/>
          </a:stretch>
        </p:blipFill>
        <p:spPr>
          <a:xfrm>
            <a:off x="710453" y="1442197"/>
            <a:ext cx="10771094" cy="3973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F8EA88-5189-0A4A-0974-90476215529C}"/>
              </a:ext>
            </a:extLst>
          </p:cNvPr>
          <p:cNvSpPr txBox="1"/>
          <p:nvPr/>
        </p:nvSpPr>
        <p:spPr>
          <a:xfrm>
            <a:off x="374504" y="5415803"/>
            <a:ext cx="5500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Points are colored </a:t>
            </a:r>
            <a:r>
              <a:rPr lang="en-US" sz="2200" b="1" dirty="0">
                <a:solidFill>
                  <a:srgbClr val="0070C0"/>
                </a:solidFill>
              </a:rPr>
              <a:t>blue</a:t>
            </a:r>
            <a:r>
              <a:rPr lang="en-US" sz="2200" dirty="0"/>
              <a:t> or </a:t>
            </a:r>
            <a:r>
              <a:rPr lang="en-US" sz="2200" b="1" dirty="0">
                <a:solidFill>
                  <a:srgbClr val="00B050"/>
                </a:solidFill>
              </a:rPr>
              <a:t>green</a:t>
            </a:r>
            <a:r>
              <a:rPr lang="en-US" sz="2200" dirty="0"/>
              <a:t> depending </a:t>
            </a:r>
          </a:p>
          <a:p>
            <a:pPr algn="ctr"/>
            <a:r>
              <a:rPr lang="en-US" sz="2200" dirty="0"/>
              <a:t>on cluster membership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1FCDE-6F17-7566-FCDA-40D0BC0DB51F}"/>
              </a:ext>
            </a:extLst>
          </p:cNvPr>
          <p:cNvSpPr txBox="1"/>
          <p:nvPr/>
        </p:nvSpPr>
        <p:spPr>
          <a:xfrm>
            <a:off x="1809468" y="676121"/>
            <a:ext cx="3458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KMeans</a:t>
            </a:r>
            <a:r>
              <a:rPr lang="en-US" sz="2200" b="1" dirty="0"/>
              <a:t> (Hard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0B830-48A4-8EB6-5210-DB7B6C249833}"/>
              </a:ext>
            </a:extLst>
          </p:cNvPr>
          <p:cNvSpPr txBox="1"/>
          <p:nvPr/>
        </p:nvSpPr>
        <p:spPr>
          <a:xfrm>
            <a:off x="6477176" y="676121"/>
            <a:ext cx="5565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Gaussian Mixture Models (Soft Clustering)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A2CEF-82D3-FBBB-4A21-137F770E8B04}"/>
              </a:ext>
            </a:extLst>
          </p:cNvPr>
          <p:cNvSpPr txBox="1"/>
          <p:nvPr/>
        </p:nvSpPr>
        <p:spPr>
          <a:xfrm>
            <a:off x="6661631" y="5415803"/>
            <a:ext cx="5196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Points are assigned </a:t>
            </a:r>
            <a:r>
              <a:rPr lang="en-US" sz="2200" b="1" dirty="0">
                <a:gradFill flip="none" rotWithShape="1">
                  <a:gsLst>
                    <a:gs pos="30000">
                      <a:srgbClr val="0070C0"/>
                    </a:gs>
                    <a:gs pos="60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rgbClr val="92D050"/>
                    </a:gs>
                    <a:gs pos="100000">
                      <a:srgbClr val="00B050"/>
                    </a:gs>
                  </a:gsLst>
                  <a:lin ang="0" scaled="1"/>
                  <a:tileRect/>
                </a:gradFill>
              </a:rPr>
              <a:t>responsibilities</a:t>
            </a:r>
            <a:r>
              <a:rPr lang="en-US" sz="2200" dirty="0"/>
              <a:t> that </a:t>
            </a:r>
          </a:p>
          <a:p>
            <a:pPr algn="ctr"/>
            <a:r>
              <a:rPr lang="en-US" sz="2200" dirty="0"/>
              <a:t>indicate varying degree of membership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24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CC65-4C3B-B114-6D0E-D72D4713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parameters describing each cluster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b="1" dirty="0">
                    <a:solidFill>
                      <a:schemeClr val="bg1"/>
                    </a:solidFill>
                  </a:rPr>
                  <a:t>Probability distribution: </a:t>
                </a:r>
              </a:p>
              <a:p>
                <a:pPr marL="0" indent="0">
                  <a:buNone/>
                </a:pPr>
                <a:endParaRPr lang="en-PH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 b="-3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464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72C16-8504-95D1-738C-7E8B9445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1151-AA19-13CA-B86B-E37C3C0F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104C-C9F9-8D93-F7B6-6EC17AAE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31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/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blipFill>
                <a:blip r:embed="rId2"/>
                <a:stretch>
                  <a:fillRect t="-129897" b="-18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/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sz="3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48E4D4-C5A3-AF0F-629D-CCEA000E974B}"/>
              </a:ext>
            </a:extLst>
          </p:cNvPr>
          <p:cNvSpPr txBox="1"/>
          <p:nvPr/>
        </p:nvSpPr>
        <p:spPr>
          <a:xfrm>
            <a:off x="838200" y="4162503"/>
            <a:ext cx="6120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800" b="1" dirty="0">
                <a:solidFill>
                  <a:schemeClr val="bg1"/>
                </a:solidFill>
              </a:rPr>
              <a:t>Equivalent “latent variable” form: </a:t>
            </a:r>
          </a:p>
        </p:txBody>
      </p:sp>
    </p:spTree>
    <p:extLst>
      <p:ext uri="{BB962C8B-B14F-4D97-AF65-F5344CB8AC3E}">
        <p14:creationId xmlns:p14="http://schemas.microsoft.com/office/powerpoint/2010/main" val="238735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74E57-8897-0FBF-7B8A-40232E34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7659-249F-0BD0-8E20-E02CEC3D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Multivariate Gaussian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A7B6-11AA-7F2C-65FB-EAEB40F69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70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 function: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/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blipFill>
                <a:blip r:embed="rId2"/>
                <a:stretch>
                  <a:fillRect t="-2299" b="-597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/>
              <p:nvPr/>
            </p:nvSpPr>
            <p:spPr>
              <a:xfrm>
                <a:off x="1301115" y="4609784"/>
                <a:ext cx="6115050" cy="1749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PH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= </a:t>
                </a:r>
                <a:r>
                  <a:rPr lang="en-PH" sz="2800" dirty="0">
                    <a:solidFill>
                      <a:schemeClr val="bg1"/>
                    </a:solidFill>
                  </a:rPr>
                  <a:t>3.14159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PH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PH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GB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number of dimensions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4609784"/>
                <a:ext cx="6115050" cy="1749838"/>
              </a:xfrm>
              <a:prstGeom prst="rect">
                <a:avLst/>
              </a:prstGeom>
              <a:blipFill>
                <a:blip r:embed="rId3"/>
                <a:stretch>
                  <a:fillRect l="-1656" t="-2158" b="-7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735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22E8-C7EC-46A2-F1B2-82ED7E9E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cluster: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E-step (“Expectation”)</a:t>
                </a: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For each datum (example)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the probability that it belongs to cluster </a:t>
                </a:r>
                <a14:m>
                  <m:oMath xmlns:m="http://schemas.openxmlformats.org/officeDocument/2006/math">
                    <m:r>
                      <a:rPr lang="en-P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/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754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1A269-E2C7-F343-4672-A76185A2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7479-9D87-0DBA-D327-7AAF7B5D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very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not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/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5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blipFill>
                <a:blip r:embed="rId3"/>
                <a:stretch>
                  <a:fillRect t="-15584" b="-902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29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C475-8C3A-6F04-885E-6DF4AD7C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assignment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Update parameters: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  <a:blipFill>
                <a:blip r:embed="rId2"/>
                <a:stretch>
                  <a:fillRect l="-1206" t="-989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/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blipFill>
                <a:blip r:embed="rId3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54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53146-B744-7438-DE8A-3471DDA9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BC6B-FAE4-8053-322B-44CB0EA3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/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 l="-8500" t="-127273" r="-6500" b="-1777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/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/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 t="-122105" b="-16947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/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/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blipFill>
                <a:blip r:embed="rId6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59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8CB2-F59D-9811-CBA3-842B5B8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Expectation-Maximization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458-9B30-1131-6C6C-86198219E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616351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chemeClr val="bg1"/>
                </a:solidFill>
              </a:rPr>
              <a:t>Each step increases the log-likelihood of 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/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bar>
                            </m:e>
                          </m:d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PH" sz="3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PH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blipFill>
                <a:blip r:embed="rId2"/>
                <a:stretch>
                  <a:fillRect t="-122430" b="-177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9E0BA-2BE3-7FE7-5237-57C9951D34C2}"/>
              </a:ext>
            </a:extLst>
          </p:cNvPr>
          <p:cNvSpPr txBox="1">
            <a:spLocks/>
          </p:cNvSpPr>
          <p:nvPr/>
        </p:nvSpPr>
        <p:spPr>
          <a:xfrm>
            <a:off x="838199" y="4565249"/>
            <a:ext cx="10515600" cy="204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bg1"/>
                </a:solidFill>
              </a:rPr>
              <a:t>Iterate until convergence</a:t>
            </a:r>
          </a:p>
          <a:p>
            <a:pPr>
              <a:buFontTx/>
              <a:buChar char="-"/>
            </a:pPr>
            <a:r>
              <a:rPr lang="en-PH" dirty="0">
                <a:solidFill>
                  <a:schemeClr val="bg1"/>
                </a:solidFill>
              </a:rPr>
              <a:t>Convergence guaranteed</a:t>
            </a:r>
          </a:p>
        </p:txBody>
      </p:sp>
    </p:spTree>
    <p:extLst>
      <p:ext uri="{BB962C8B-B14F-4D97-AF65-F5344CB8AC3E}">
        <p14:creationId xmlns:p14="http://schemas.microsoft.com/office/powerpoint/2010/main" val="29826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0325D2-730D-935F-EB0A-FED66FCA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BBC06110-6977-B5FE-538B-37E23AAD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4CA403-B5A8-B611-ECBB-55FD6124577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26D43-BC31-CD17-FCC7-61C9A9B3A0E7}"/>
              </a:ext>
            </a:extLst>
          </p:cNvPr>
          <p:cNvSpPr txBox="1"/>
          <p:nvPr/>
        </p:nvSpPr>
        <p:spPr>
          <a:xfrm>
            <a:off x="5461358" y="5804538"/>
            <a:ext cx="1269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Average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D2000-0C27-D8C8-6A69-BAE14C24BC8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42725-F776-4EBA-F1C0-30DC66EF5944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19C9-6B11-A73A-8BED-F8379CBF03C6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484810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8E20-D91B-032E-EDBE-D083444C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Example Dataset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1ED99-2A0D-8E03-B6A6-9F6DE0BE3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63023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0815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9CA73D-1557-CFBF-F41E-979C6293C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93893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158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E6CB-26FB-F1C8-74D5-07BCDE60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Initialize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2F7933-9735-211A-8E15-013D580C6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7402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[162, 57]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=[162, 57]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=[185, 80]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blipFill>
                <a:blip r:embed="rId4"/>
                <a:stretch>
                  <a:fillRect l="-263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blipFill>
                <a:blip r:embed="rId6"/>
                <a:stretch>
                  <a:fillRect l="-3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408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DDDE8-7ED2-D0BC-F463-ACEF8BBC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0061-6D76-1086-0DF9-5C7A9B27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/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blipFill>
                <a:blip r:embed="rId2"/>
                <a:stretch>
                  <a:fillRect b="-5543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/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3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blipFill>
                <a:blip r:embed="rId3"/>
                <a:stretch>
                  <a:fillRect b="-48649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6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116CE-4026-96CC-41DD-BBAD3AF6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926-E873-6F44-811B-FAE039FF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/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blipFill>
                <a:blip r:embed="rId2"/>
                <a:stretch>
                  <a:fillRect t="-84091" b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/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100 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blipFill>
                <a:blip r:embed="rId3"/>
                <a:stretch>
                  <a:fillRect l="-593" r="-1187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/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3.14159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62.83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blipFill>
                <a:blip r:embed="rId4"/>
                <a:stretch>
                  <a:fillRect t="-82927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/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determinant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blipFill>
                <a:blip r:embed="rId5"/>
                <a:stretch>
                  <a:fillRect l="-4730" t="-20588" b="-38235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/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Convert exponential form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PH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sSup>
                          <m:sSupPr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</m:oMath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blipFill>
                <a:blip r:embed="rId6"/>
                <a:stretch>
                  <a:fillRect l="-3091" t="-100000" b="-11388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/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=3.14159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blipFill>
                <a:blip r:embed="rId7"/>
                <a:stretch>
                  <a:fillRect l="-1227" r="-3681" b="-2632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09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557A8-29A3-5B27-CF7A-5192A8D4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D28C-3E9F-E312-5CD9-A70543B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/>
              <p:nvPr/>
            </p:nvSpPr>
            <p:spPr>
              <a:xfrm>
                <a:off x="487798" y="4381066"/>
                <a:ext cx="5608201" cy="8755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98" y="4381066"/>
                <a:ext cx="5608201" cy="875561"/>
              </a:xfrm>
              <a:prstGeom prst="rect">
                <a:avLst/>
              </a:prstGeom>
              <a:blipFill>
                <a:blip r:embed="rId2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/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5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/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inverse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blipFill>
                <a:blip r:embed="rId5"/>
                <a:stretch>
                  <a:fillRect l="-5697" t="-17391" b="-4202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162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19862-5588-3604-2F2F-E7845C8E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0F41-D056-0070-47D7-889FDD35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/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/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/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blipFill>
                <a:blip r:embed="rId4"/>
                <a:stretch>
                  <a:fillRect l="-79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/>
              <p:nvPr/>
            </p:nvSpPr>
            <p:spPr>
              <a:xfrm>
                <a:off x="1062601" y="4566126"/>
                <a:ext cx="10477758" cy="92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PH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PH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  <m:r>
                                          <a:rPr lang="en-PH" sz="28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PH" sz="280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01" y="4566126"/>
                <a:ext cx="10477758" cy="927562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/>
              <p:nvPr/>
            </p:nvSpPr>
            <p:spPr>
              <a:xfrm>
                <a:off x="2987961" y="5788417"/>
                <a:ext cx="6216071" cy="753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961" y="5788417"/>
                <a:ext cx="6216071" cy="753283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37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E1369-D65E-7687-43D8-923B358D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6C7D-E802-F350-D1EA-EFB89DD6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/>
              <p:nvPr/>
            </p:nvSpPr>
            <p:spPr>
              <a:xfrm>
                <a:off x="1643236" y="3557216"/>
                <a:ext cx="9200252" cy="911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6" y="3557216"/>
                <a:ext cx="9200252" cy="911916"/>
              </a:xfrm>
              <a:prstGeom prst="rect">
                <a:avLst/>
              </a:prstGeom>
              <a:blipFill>
                <a:blip r:embed="rId2"/>
                <a:stretch>
                  <a:fillRect l="-13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/>
              <p:nvPr/>
            </p:nvSpPr>
            <p:spPr>
              <a:xfrm>
                <a:off x="768507" y="4591157"/>
                <a:ext cx="10654983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591157"/>
                <a:ext cx="10654983" cy="856325"/>
              </a:xfrm>
              <a:prstGeom prst="rect">
                <a:avLst/>
              </a:prstGeom>
              <a:blipFill>
                <a:blip r:embed="rId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/>
              <p:nvPr/>
            </p:nvSpPr>
            <p:spPr>
              <a:xfrm>
                <a:off x="1205872" y="5765112"/>
                <a:ext cx="1007498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72" y="5765112"/>
                <a:ext cx="10074980" cy="477054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320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F2BF6-2ABC-8197-D541-B8BBAC13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0D8B-3CF5-3F8F-C543-5CE3E637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/>
              <p:nvPr/>
            </p:nvSpPr>
            <p:spPr>
              <a:xfrm>
                <a:off x="1643238" y="3590617"/>
                <a:ext cx="9710562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3590617"/>
                <a:ext cx="9710562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/>
              <p:nvPr/>
            </p:nvSpPr>
            <p:spPr>
              <a:xfrm>
                <a:off x="1979876" y="4390904"/>
                <a:ext cx="8789723" cy="839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6" y="4390904"/>
                <a:ext cx="8789723" cy="839461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23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46EAE-5F2D-C764-C1CA-7E5AC623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92A9-F7CD-D6F1-887F-2AFAB37C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/>
              <p:nvPr/>
            </p:nvSpPr>
            <p:spPr>
              <a:xfrm>
                <a:off x="1766003" y="3590617"/>
                <a:ext cx="8659986" cy="839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003" y="3590617"/>
                <a:ext cx="8659986" cy="839461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/>
              <p:nvPr/>
            </p:nvSpPr>
            <p:spPr>
              <a:xfrm>
                <a:off x="768507" y="4691284"/>
                <a:ext cx="10654983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GB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162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691284"/>
                <a:ext cx="10654983" cy="864276"/>
              </a:xfrm>
              <a:prstGeom prst="rect">
                <a:avLst/>
              </a:prstGeom>
              <a:blipFill>
                <a:blip r:embed="rId3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/>
              <p:nvPr/>
            </p:nvSpPr>
            <p:spPr>
              <a:xfrm>
                <a:off x="1030794" y="5791951"/>
                <a:ext cx="10392695" cy="839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94" y="5791951"/>
                <a:ext cx="10392695" cy="839461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91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4CE7C7D-149F-05E2-D38A-5CF137BC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49AE4EF3-72E9-EE69-0C7D-10F252D0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4F8CA1-4971-6C7F-C03C-AFB01D6F2CF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19CCD-D145-D53B-02EE-070ADF4EAB59}"/>
              </a:ext>
            </a:extLst>
          </p:cNvPr>
          <p:cNvSpPr txBox="1"/>
          <p:nvPr/>
        </p:nvSpPr>
        <p:spPr>
          <a:xfrm>
            <a:off x="5488942" y="5786003"/>
            <a:ext cx="12141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tall..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9F40F-6E5C-203F-8178-4ED35879CC5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93CFD-9F61-8A11-BEA0-88996855AEA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E1206-62FB-4509-7326-57F72FF3807A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628612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2F879-72AB-8186-21AD-3ED0A1D2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6297-29D0-08FE-0B9E-0CC7389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/>
              <p:nvPr/>
            </p:nvSpPr>
            <p:spPr>
              <a:xfrm>
                <a:off x="768508" y="3421442"/>
                <a:ext cx="10749238" cy="839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8" y="3421442"/>
                <a:ext cx="10749238" cy="839461"/>
              </a:xfrm>
              <a:prstGeom prst="rect">
                <a:avLst/>
              </a:prstGeom>
              <a:blipFill>
                <a:blip r:embed="rId2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/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×0.8</m:t>
                              </m:r>
                            </m:e>
                          </m:d>
                        </m:e>
                      </m:func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−0.4</m:t>
                              </m:r>
                              <m: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/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6703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=0.0107</m:t>
                      </m:r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8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39A06-136C-7B98-1CEE-1468ADA6C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E596-2122-B91C-3012-16DBB192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/>
              <p:nvPr/>
            </p:nvSpPr>
            <p:spPr>
              <a:xfrm>
                <a:off x="1856312" y="3590617"/>
                <a:ext cx="8479368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  <m:sup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312" y="3590617"/>
                <a:ext cx="8479368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/>
              <p:nvPr/>
            </p:nvSpPr>
            <p:spPr>
              <a:xfrm>
                <a:off x="1971381" y="4691284"/>
                <a:ext cx="8249230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  <m:sup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GB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185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81" y="4691284"/>
                <a:ext cx="8249230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/>
              <p:nvPr/>
            </p:nvSpPr>
            <p:spPr>
              <a:xfrm>
                <a:off x="682332" y="5791951"/>
                <a:ext cx="1082732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  <m:sup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GB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32" y="5791951"/>
                <a:ext cx="10827327" cy="864276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3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83637-DEC1-AC02-0B05-C9CE948D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301D-04E9-E521-7C79-577FB014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/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125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−62.5</m:t>
                              </m:r>
                              <m: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/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×10</m:t>
                              </m:r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−28</m:t>
                              </m:r>
                            </m:sup>
                          </m:sSup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=1.15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−29</m:t>
                          </m:r>
                        </m:sup>
                      </m:sSup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/>
              <p:nvPr/>
            </p:nvSpPr>
            <p:spPr>
              <a:xfrm>
                <a:off x="686952" y="3429000"/>
                <a:ext cx="10818091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GB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  <m:sup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GB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GB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52" y="3429000"/>
                <a:ext cx="10818091" cy="864276"/>
              </a:xfrm>
              <a:prstGeom prst="rect">
                <a:avLst/>
              </a:prstGeom>
              <a:blipFill>
                <a:blip r:embed="rId4"/>
                <a:stretch>
                  <a:fillRect r="-117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26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A3493-8CCE-A9BD-7C0F-7FE5BEC4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1B8F-1261-8345-9D98-F6DC56AD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/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.0107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blipFill>
                <a:blip r:embed="rId2"/>
                <a:stretch>
                  <a:fillRect t="-1075" b="-1935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/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/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0.5×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blipFill>
                <a:blip r:embed="rId4"/>
                <a:stretch>
                  <a:fillRect b="-2043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70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3B8E-DC45-C12C-DAB1-FAC6FB38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0A8F-4BCF-32F1-846D-4316C851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13FDC4-E5F4-F889-73E1-54D62F9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62437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95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C3A38-64F6-4BC9-8BB5-C23377E2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AE95-8F07-D0B3-181C-45CB9652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sz="3600" dirty="0">
                <a:solidFill>
                  <a:schemeClr val="bg1"/>
                </a:solidFill>
              </a:rPr>
              <a:t>E-step: </a:t>
            </a:r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1C09E0-43DA-A41F-214F-3013D9D46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27400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/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</a:rPr>
                  <a:t>Compute responsibilities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for each sample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blipFill>
                <a:blip r:embed="rId3"/>
                <a:stretch>
                  <a:fillRect l="-1597" t="-10526" r="-59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36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BF318-44C1-16DA-D165-C1547564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102-ABE9-AE9F-013D-2E280E87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/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/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/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/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3804C6E-EDC8-B9BE-664B-8AF192B12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686A0D7B-12FB-819C-B037-943E46D8F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5242" y="4986805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24F8A444-565D-A3BC-4099-907048B1B6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35D688A4-773F-7390-6E2B-3DEC595F1A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590" y="500398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9AD252-6858-B451-7B94-5A0329C79785}"/>
              </a:ext>
            </a:extLst>
          </p:cNvPr>
          <p:cNvSpPr txBox="1"/>
          <p:nvPr/>
        </p:nvSpPr>
        <p:spPr>
          <a:xfrm>
            <a:off x="7750290" y="34434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A9B77-F440-12CE-8758-79BCD68140E8}"/>
              </a:ext>
            </a:extLst>
          </p:cNvPr>
          <p:cNvSpPr txBox="1"/>
          <p:nvPr/>
        </p:nvSpPr>
        <p:spPr>
          <a:xfrm>
            <a:off x="1628766" y="6118233"/>
            <a:ext cx="2706476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BA5948-430C-2F71-A7DF-500E329DCA79}"/>
              </a:ext>
            </a:extLst>
          </p:cNvPr>
          <p:cNvSpPr txBox="1"/>
          <p:nvPr/>
        </p:nvSpPr>
        <p:spPr>
          <a:xfrm>
            <a:off x="7239550" y="6118233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C31F66-3D9D-D254-D8E1-65FC60CB634D}"/>
              </a:ext>
            </a:extLst>
          </p:cNvPr>
          <p:cNvSpPr txBox="1"/>
          <p:nvPr/>
        </p:nvSpPr>
        <p:spPr>
          <a:xfrm>
            <a:off x="838200" y="3565248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</p:spTree>
    <p:extLst>
      <p:ext uri="{BB962C8B-B14F-4D97-AF65-F5344CB8AC3E}">
        <p14:creationId xmlns:p14="http://schemas.microsoft.com/office/powerpoint/2010/main" val="12049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91496-FD08-8AAB-BBC4-986FF862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84B4-6B68-B834-F00F-E1EDA4A4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/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B1581B-6D52-01CC-7462-7E910E14DF30}"/>
              </a:ext>
            </a:extLst>
          </p:cNvPr>
          <p:cNvSpPr txBox="1"/>
          <p:nvPr/>
        </p:nvSpPr>
        <p:spPr>
          <a:xfrm>
            <a:off x="3986588" y="3688040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83CA96A9-D480-6B5D-8288-D1A995E8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396" y="24163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/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1+1+1+0+0+0=3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/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0+0+0+1+1+1=3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63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2D5DF-DF3C-D96B-A516-0267CBD9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56E7-05E3-8311-4A12-B552B638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/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/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/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5D99A93C-B304-CF91-182D-25D30CF3F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3586" y="21682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F984D-CE70-1FCB-3FDA-7234B1B57103}"/>
              </a:ext>
            </a:extLst>
          </p:cNvPr>
          <p:cNvSpPr txBox="1"/>
          <p:nvPr/>
        </p:nvSpPr>
        <p:spPr>
          <a:xfrm>
            <a:off x="5246834" y="3427151"/>
            <a:ext cx="282852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coefficients</a:t>
            </a:r>
          </a:p>
        </p:txBody>
      </p:sp>
    </p:spTree>
    <p:extLst>
      <p:ext uri="{BB962C8B-B14F-4D97-AF65-F5344CB8AC3E}">
        <p14:creationId xmlns:p14="http://schemas.microsoft.com/office/powerpoint/2010/main" val="1609927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0699-0775-8158-B0D3-87382162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2821-A35C-99B6-E954-F23F5C3D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/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blipFill>
                <a:blip r:embed="rId2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/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h𝑒𝑖𝑔h𝑡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160+165+170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/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Badge 3 with solid fill">
            <a:extLst>
              <a:ext uri="{FF2B5EF4-FFF2-40B4-BE49-F238E27FC236}">
                <a16:creationId xmlns:a16="http://schemas.microsoft.com/office/drawing/2014/main" id="{8B1E27D2-5ADD-6F98-3485-582BA3A47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2574" y="2278449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D9375-B16F-69DE-AC87-39E565172297}"/>
              </a:ext>
            </a:extLst>
          </p:cNvPr>
          <p:cNvSpPr txBox="1"/>
          <p:nvPr/>
        </p:nvSpPr>
        <p:spPr>
          <a:xfrm>
            <a:off x="5139293" y="34290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/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55+60+65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/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180+185+190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/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/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75+80+85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80 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blipFill>
                <a:blip r:embed="rId10"/>
                <a:stretch>
                  <a:fillRect r="-1017" b="-307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583CA2-B532-58F4-5F34-DBE691CE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4DE10C8-C2B2-6314-976E-1F55D562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D1226-4D8C-4C4B-A60B-DD2751A09FE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C978-C215-5C8B-22B1-5AF07FD7DA77}"/>
              </a:ext>
            </a:extLst>
          </p:cNvPr>
          <p:cNvSpPr txBox="1"/>
          <p:nvPr/>
        </p:nvSpPr>
        <p:spPr>
          <a:xfrm>
            <a:off x="4343473" y="5786003"/>
            <a:ext cx="35050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anywhere in between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2A0F0-C2AF-8FFC-70B9-C7007158402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1C323-3BA3-7A20-9EA3-70BED4C66331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F4F37-1C0D-C829-644C-9200619A7207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79985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DC499-D553-4E4C-7C02-9BBBBA20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4C8B-B0C0-63AB-336E-4C451B64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/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4 with solid fill">
            <a:extLst>
              <a:ext uri="{FF2B5EF4-FFF2-40B4-BE49-F238E27FC236}">
                <a16:creationId xmlns:a16="http://schemas.microsoft.com/office/drawing/2014/main" id="{6067AE91-D798-E437-ED6E-FDF8261CE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303" y="227844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094349-A7C0-8BA1-19F1-AFBAB31B1FE8}"/>
              </a:ext>
            </a:extLst>
          </p:cNvPr>
          <p:cNvSpPr txBox="1"/>
          <p:nvPr/>
        </p:nvSpPr>
        <p:spPr>
          <a:xfrm>
            <a:off x="4609457" y="3429000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/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/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/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/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/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/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/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/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04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969B7-2930-8FDA-1496-E113B2CD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BF10-AFEE-4BFB-FBDD-5ECEF1F0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−5, −5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25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B46CB-28D5-4F20-7AE2-B74DDDAB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1FEA-8CAF-9AD1-75CF-B19CA278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/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004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5AC10-0B99-EF16-1D6B-04AFB541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24AC-0358-F0C8-F4E3-FE7AE40F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C3A1F-BDD1-A7B9-D61C-40E45CFB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B377-DB98-D73F-3AA9-A73C609B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88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64A80-FCFC-C2EC-850A-9A882474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E684-84E7-58F8-5B93-F43680C5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−5, −5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33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70F4B-5E04-1DC1-9FAA-50A5B51A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93D-4FD0-7263-D479-0596EE7B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24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32371-7102-129C-6B6C-37962467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F285-39F0-C04A-067E-77629F08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5, 5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5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A10E0-422F-C323-A6FB-004955595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EA39-C433-6769-9B5A-BB607C95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38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EDE56-DD1F-5339-6517-986F1B78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4B8F-8F2A-6914-6998-694964C0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D2576-7BDA-8FEF-C5DF-611CBE561786}"/>
              </a:ext>
            </a:extLst>
          </p:cNvPr>
          <p:cNvSpPr txBox="1"/>
          <p:nvPr/>
        </p:nvSpPr>
        <p:spPr>
          <a:xfrm>
            <a:off x="1711391" y="3612568"/>
            <a:ext cx="438460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of points for each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685B361-6EC0-D19F-1778-A6D111F8E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A18692FF-1ED7-8A16-67AC-3759B86A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4758999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9A3392AF-88FC-606D-A227-9E7056C4C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0311C603-6C3D-D5DD-53D0-1628914B2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848" y="477609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7829C1-D186-A2CD-2307-9F8B7A3FFB46}"/>
              </a:ext>
            </a:extLst>
          </p:cNvPr>
          <p:cNvSpPr txBox="1"/>
          <p:nvPr/>
        </p:nvSpPr>
        <p:spPr>
          <a:xfrm>
            <a:off x="7750290" y="3443400"/>
            <a:ext cx="1713199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9E107-D884-545A-D2EA-252352EE91E3}"/>
              </a:ext>
            </a:extLst>
          </p:cNvPr>
          <p:cNvSpPr txBox="1"/>
          <p:nvPr/>
        </p:nvSpPr>
        <p:spPr>
          <a:xfrm>
            <a:off x="1711391" y="6225169"/>
            <a:ext cx="2981793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mixing coefficients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8DF44-AA7C-140B-1F60-787435B958BC}"/>
              </a:ext>
            </a:extLst>
          </p:cNvPr>
          <p:cNvSpPr txBox="1"/>
          <p:nvPr/>
        </p:nvSpPr>
        <p:spPr>
          <a:xfrm>
            <a:off x="7239550" y="6200860"/>
            <a:ext cx="3323684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covariance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/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/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6.67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/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/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/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/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/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/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6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4474</TotalTime>
  <Words>2372</Words>
  <Application>Microsoft Macintosh PowerPoint</Application>
  <PresentationFormat>Widescreen</PresentationFormat>
  <Paragraphs>516</Paragraphs>
  <Slides>103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Aptos</vt:lpstr>
      <vt:lpstr>Aptos Display</vt:lpstr>
      <vt:lpstr>Arial</vt:lpstr>
      <vt:lpstr>Cambria Math</vt:lpstr>
      <vt:lpstr>Wingdings</vt:lpstr>
      <vt:lpstr>Office Theme</vt:lpstr>
      <vt:lpstr>Introduction to Gaussian Mixture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Mixture of Gaussians</vt:lpstr>
      <vt:lpstr>Mixture of Gaussians</vt:lpstr>
      <vt:lpstr>Multivariate Gaussian models</vt:lpstr>
      <vt:lpstr>EM Algorithm: E-step</vt:lpstr>
      <vt:lpstr>EM Algorithm: E-step</vt:lpstr>
      <vt:lpstr>EM Algorithm: M-step</vt:lpstr>
      <vt:lpstr>EM Algorithm: M-step</vt:lpstr>
      <vt:lpstr>Expectation-Maximization</vt:lpstr>
      <vt:lpstr>Example Dataset</vt:lpstr>
      <vt:lpstr>PowerPoint Presentation</vt:lpstr>
      <vt:lpstr>Initialize cluster parameters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E-step: Compute responsibilities</vt:lpstr>
      <vt:lpstr>E-step: Compute responsibilities</vt:lpstr>
      <vt:lpstr>E-step: Compute responsibilities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PowerPoint Presentation</vt:lpstr>
      <vt:lpstr>New cluster parameters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534</cp:revision>
  <dcterms:created xsi:type="dcterms:W3CDTF">2024-08-08T01:29:50Z</dcterms:created>
  <dcterms:modified xsi:type="dcterms:W3CDTF">2026-01-23T05:48:08Z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